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70" r:id="rId2"/>
    <p:sldId id="256" r:id="rId3"/>
    <p:sldId id="271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72" r:id="rId12"/>
    <p:sldId id="273" r:id="rId13"/>
    <p:sldId id="274" r:id="rId14"/>
    <p:sldId id="275" r:id="rId15"/>
    <p:sldId id="276" r:id="rId16"/>
    <p:sldId id="258" r:id="rId17"/>
    <p:sldId id="259" r:id="rId1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" initials="a" lastIdx="1" clrIdx="0">
    <p:extLst>
      <p:ext uri="{19B8F6BF-5375-455C-9EA6-DF929625EA0E}">
        <p15:presenceInfo xmlns:p15="http://schemas.microsoft.com/office/powerpoint/2012/main" xmlns="" userId="admi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-756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tk-TM" sz="2200" b="1" smtClean="0">
              <a:latin typeface="Garamond" panose="02020404030301010803" pitchFamily="18" charset="0"/>
              <a:ea typeface="Times New Roman" panose="02020603050405020304" pitchFamily="18" charset="0"/>
            </a:rPr>
            <a:t>1. Döş-ýaýjyk, akromial-ýaýjyk bogunlaryny emele getirip, olaryň bogun üstlerini, baglaýjylaryny, hereketlerini bilmeli.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400" b="1" smtClean="0">
              <a:latin typeface="Garamond" panose="02020404030301010803" pitchFamily="18" charset="0"/>
            </a:rPr>
            <a:t>2. Tirsek, bilek-goşar, orta goşar, goşar-aýa, aýa-falang, falangara bogunlarynyň bogun üstlerini, bogun şekillerini, baglaýjylaryny, hereketlerini bilmeli.</a:t>
          </a:r>
          <a:endParaRPr lang="ru-RU" sz="24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2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2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2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B6BC5471-615B-4981-A183-AE1851658C18}" type="presOf" srcId="{A638968D-2251-4888-AACC-FE4B7EBFB455}" destId="{DBFBA89F-F671-48C3-9304-C16AF83BB22A}" srcOrd="0" destOrd="0" presId="urn:microsoft.com/office/officeart/2005/8/layout/list1"/>
    <dgm:cxn modelId="{9DFB9F4C-101C-4076-B606-F6A2BFE27203}" type="presOf" srcId="{A824BEA0-956E-44CC-B6F9-883C9AB27984}" destId="{82D1816E-C244-464F-91EC-1D4685919492}" srcOrd="0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5719DF26-1507-42DE-9EFE-1685063A9719}" type="presOf" srcId="{1DAA625A-DE88-4DF4-9834-A99E6D2EDF61}" destId="{1734970F-514C-431F-B5A6-1F8C449E9CD8}" srcOrd="1" destOrd="0" presId="urn:microsoft.com/office/officeart/2005/8/layout/list1"/>
    <dgm:cxn modelId="{F26F76A8-5F94-4DC5-A13F-731896D9839C}" type="presOf" srcId="{A638968D-2251-4888-AACC-FE4B7EBFB455}" destId="{A61C7203-017E-4BA7-82D5-467E09919323}" srcOrd="1" destOrd="0" presId="urn:microsoft.com/office/officeart/2005/8/layout/list1"/>
    <dgm:cxn modelId="{76B989A6-1175-4144-B7FC-D2D9DDF94BF3}" type="presOf" srcId="{1DAA625A-DE88-4DF4-9834-A99E6D2EDF61}" destId="{69ACAB26-1B30-4815-9028-4A77775B47D7}" srcOrd="0" destOrd="0" presId="urn:microsoft.com/office/officeart/2005/8/layout/list1"/>
    <dgm:cxn modelId="{A15C152D-6410-4BE5-A129-B96669B0E906}" type="presParOf" srcId="{82D1816E-C244-464F-91EC-1D4685919492}" destId="{82ECAF0E-AF93-4314-9218-06D6F7F1FA23}" srcOrd="0" destOrd="0" presId="urn:microsoft.com/office/officeart/2005/8/layout/list1"/>
    <dgm:cxn modelId="{374E100C-3EE0-4C27-B998-B166272070E9}" type="presParOf" srcId="{82ECAF0E-AF93-4314-9218-06D6F7F1FA23}" destId="{69ACAB26-1B30-4815-9028-4A77775B47D7}" srcOrd="0" destOrd="0" presId="urn:microsoft.com/office/officeart/2005/8/layout/list1"/>
    <dgm:cxn modelId="{5DF4EC32-7818-44EA-A797-E91AE4507F55}" type="presParOf" srcId="{82ECAF0E-AF93-4314-9218-06D6F7F1FA23}" destId="{1734970F-514C-431F-B5A6-1F8C449E9CD8}" srcOrd="1" destOrd="0" presId="urn:microsoft.com/office/officeart/2005/8/layout/list1"/>
    <dgm:cxn modelId="{8D36A00F-8656-492F-B007-6A04B085C2ED}" type="presParOf" srcId="{82D1816E-C244-464F-91EC-1D4685919492}" destId="{079128EF-C628-4149-9DC8-51B747B24D96}" srcOrd="1" destOrd="0" presId="urn:microsoft.com/office/officeart/2005/8/layout/list1"/>
    <dgm:cxn modelId="{82FAEA10-E415-412A-9BA1-858B2FA935D1}" type="presParOf" srcId="{82D1816E-C244-464F-91EC-1D4685919492}" destId="{3B2E4068-C096-4B84-9B4D-B915B72C70ED}" srcOrd="2" destOrd="0" presId="urn:microsoft.com/office/officeart/2005/8/layout/list1"/>
    <dgm:cxn modelId="{D9B68AF0-9373-4399-B8AE-F217B921340B}" type="presParOf" srcId="{82D1816E-C244-464F-91EC-1D4685919492}" destId="{BFC16A42-CE03-4F64-B2A1-54F30984FDB7}" srcOrd="3" destOrd="0" presId="urn:microsoft.com/office/officeart/2005/8/layout/list1"/>
    <dgm:cxn modelId="{63F31403-E141-45A5-AB98-E4D1ADFA1D2E}" type="presParOf" srcId="{82D1816E-C244-464F-91EC-1D4685919492}" destId="{FD71543F-4CC8-44B4-8318-372D16C5E963}" srcOrd="4" destOrd="0" presId="urn:microsoft.com/office/officeart/2005/8/layout/list1"/>
    <dgm:cxn modelId="{7D15C13C-96AC-42E4-9B1D-F83B0E11379D}" type="presParOf" srcId="{FD71543F-4CC8-44B4-8318-372D16C5E963}" destId="{DBFBA89F-F671-48C3-9304-C16AF83BB22A}" srcOrd="0" destOrd="0" presId="urn:microsoft.com/office/officeart/2005/8/layout/list1"/>
    <dgm:cxn modelId="{B9E04E08-4F70-42FD-B5F3-3DC7527F9F6A}" type="presParOf" srcId="{FD71543F-4CC8-44B4-8318-372D16C5E963}" destId="{A61C7203-017E-4BA7-82D5-467E09919323}" srcOrd="1" destOrd="0" presId="urn:microsoft.com/office/officeart/2005/8/layout/list1"/>
    <dgm:cxn modelId="{4412DFC9-8125-4101-931B-48D2022B63AE}" type="presParOf" srcId="{82D1816E-C244-464F-91EC-1D4685919492}" destId="{78730B02-C469-4581-A074-494EC21E8C9C}" srcOrd="5" destOrd="0" presId="urn:microsoft.com/office/officeart/2005/8/layout/list1"/>
    <dgm:cxn modelId="{4F0BC5C1-00DA-41BA-AE27-F51DE348D7DF}" type="presParOf" srcId="{82D1816E-C244-464F-91EC-1D4685919492}" destId="{C3187DAC-3CFE-4518-8DE4-850517FA51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A824BEA0-956E-44CC-B6F9-883C9AB27984}" type="doc">
      <dgm:prSet loTypeId="urn:microsoft.com/office/officeart/2005/8/layout/list1" loCatId="list" qsTypeId="urn:microsoft.com/office/officeart/2005/8/quickstyle/3d4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1DAA625A-DE88-4DF4-9834-A99E6D2EDF61}">
      <dgm:prSet phldrT="[Текст]" custT="1"/>
      <dgm:spPr/>
      <dgm:t>
        <a:bodyPr/>
        <a:lstStyle/>
        <a:p>
          <a:pPr algn="just"/>
          <a:r>
            <a:rPr lang="tk-TM" sz="2200" b="1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Egin guşaklygynyň bogunlaryny preparatlarda görkezip, şekillerini, baglaýjylaryny, hereketlerini aýdyp başarmaly.</a:t>
          </a:r>
          <a:endParaRPr lang="ru-RU" sz="2200" b="1" dirty="0" smtClean="0">
            <a:latin typeface="Garamond" panose="02020404030301010803" pitchFamily="18" charset="0"/>
            <a:cs typeface="Times New Roman" pitchFamily="18" charset="0"/>
          </a:endParaRPr>
        </a:p>
      </dgm:t>
    </dgm:pt>
    <dgm:pt modelId="{932123EE-6BB4-4D09-8570-51648BB21D2A}" type="parTrans" cxnId="{9AFCE4BF-2C8F-4EE9-A44C-8A09F68F042E}">
      <dgm:prSet/>
      <dgm:spPr/>
      <dgm:t>
        <a:bodyPr/>
        <a:lstStyle/>
        <a:p>
          <a:endParaRPr lang="ru-RU" sz="2200"/>
        </a:p>
      </dgm:t>
    </dgm:pt>
    <dgm:pt modelId="{30AD64CC-14E9-4A80-91E1-499829A8E3CD}" type="sibTrans" cxnId="{9AFCE4BF-2C8F-4EE9-A44C-8A09F68F042E}">
      <dgm:prSet/>
      <dgm:spPr/>
      <dgm:t>
        <a:bodyPr/>
        <a:lstStyle/>
        <a:p>
          <a:endParaRPr lang="ru-RU" sz="2200"/>
        </a:p>
      </dgm:t>
    </dgm:pt>
    <dgm:pt modelId="{A638968D-2251-4888-AACC-FE4B7EBFB455}">
      <dgm:prSet phldrT="[Текст]" custT="1"/>
      <dgm:spPr/>
      <dgm:t>
        <a:bodyPr/>
        <a:lstStyle/>
        <a:p>
          <a:pPr marL="0" indent="0" algn="just"/>
          <a:r>
            <a:rPr lang="tk-TM" sz="2400" b="1" dirty="0" smtClean="0">
              <a:solidFill>
                <a:schemeClr val="tx1"/>
              </a:solidFill>
              <a:latin typeface="Garamond" panose="02020404030301010803" pitchFamily="18" charset="0"/>
            </a:rPr>
            <a:t>Bilek we penje süňkleriniň özara birleşmelerini atlandyryp, baglaýjylaryny görkezip, hereketlerini aýdyp başarmaly.</a:t>
          </a:r>
          <a:endParaRPr lang="ru-RU" sz="2400" b="1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gm:t>
    </dgm:pt>
    <dgm:pt modelId="{6AE254B6-74AD-4E93-868A-C724200C9EF3}" type="parTrans" cxnId="{266D4EF5-202F-4F45-9FF4-8CD4F4C60BB7}">
      <dgm:prSet/>
      <dgm:spPr/>
      <dgm:t>
        <a:bodyPr/>
        <a:lstStyle/>
        <a:p>
          <a:endParaRPr lang="ru-RU" sz="2200"/>
        </a:p>
      </dgm:t>
    </dgm:pt>
    <dgm:pt modelId="{8CCD8EB2-0E66-4211-8CBF-1CC8D6F5D4CF}" type="sibTrans" cxnId="{266D4EF5-202F-4F45-9FF4-8CD4F4C60BB7}">
      <dgm:prSet/>
      <dgm:spPr/>
      <dgm:t>
        <a:bodyPr/>
        <a:lstStyle/>
        <a:p>
          <a:endParaRPr lang="ru-RU" sz="2200"/>
        </a:p>
      </dgm:t>
    </dgm:pt>
    <dgm:pt modelId="{82D1816E-C244-464F-91EC-1D4685919492}" type="pres">
      <dgm:prSet presAssocID="{A824BEA0-956E-44CC-B6F9-883C9AB2798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2ECAF0E-AF93-4314-9218-06D6F7F1FA23}" type="pres">
      <dgm:prSet presAssocID="{1DAA625A-DE88-4DF4-9834-A99E6D2EDF61}" presName="parentLin" presStyleCnt="0"/>
      <dgm:spPr/>
      <dgm:t>
        <a:bodyPr/>
        <a:lstStyle/>
        <a:p>
          <a:endParaRPr lang="ru-RU"/>
        </a:p>
      </dgm:t>
    </dgm:pt>
    <dgm:pt modelId="{69ACAB26-1B30-4815-9028-4A77775B47D7}" type="pres">
      <dgm:prSet presAssocID="{1DAA625A-DE88-4DF4-9834-A99E6D2EDF61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1734970F-514C-431F-B5A6-1F8C449E9CD8}" type="pres">
      <dgm:prSet presAssocID="{1DAA625A-DE88-4DF4-9834-A99E6D2EDF61}" presName="parentText" presStyleLbl="node1" presStyleIdx="0" presStyleCnt="2" custScaleX="203741" custScaleY="105903" custLinFactX="-886" custLinFactNeighborX="-100000" custLinFactNeighborY="2983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79128EF-C628-4149-9DC8-51B747B24D96}" type="pres">
      <dgm:prSet presAssocID="{1DAA625A-DE88-4DF4-9834-A99E6D2EDF61}" presName="negativeSpace" presStyleCnt="0"/>
      <dgm:spPr/>
      <dgm:t>
        <a:bodyPr/>
        <a:lstStyle/>
        <a:p>
          <a:endParaRPr lang="ru-RU"/>
        </a:p>
      </dgm:t>
    </dgm:pt>
    <dgm:pt modelId="{3B2E4068-C096-4B84-9B4D-B915B72C70ED}" type="pres">
      <dgm:prSet presAssocID="{1DAA625A-DE88-4DF4-9834-A99E6D2EDF61}" presName="childText" presStyleLbl="conFgAcc1" presStyleIdx="0" presStyleCnt="2" custLinFactNeighborX="923" custLinFactNeighborY="-5029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FC16A42-CE03-4F64-B2A1-54F30984FDB7}" type="pres">
      <dgm:prSet presAssocID="{30AD64CC-14E9-4A80-91E1-499829A8E3CD}" presName="spaceBetweenRectangles" presStyleCnt="0"/>
      <dgm:spPr/>
      <dgm:t>
        <a:bodyPr/>
        <a:lstStyle/>
        <a:p>
          <a:endParaRPr lang="ru-RU"/>
        </a:p>
      </dgm:t>
    </dgm:pt>
    <dgm:pt modelId="{FD71543F-4CC8-44B4-8318-372D16C5E963}" type="pres">
      <dgm:prSet presAssocID="{A638968D-2251-4888-AACC-FE4B7EBFB455}" presName="parentLin" presStyleCnt="0"/>
      <dgm:spPr/>
      <dgm:t>
        <a:bodyPr/>
        <a:lstStyle/>
        <a:p>
          <a:endParaRPr lang="ru-RU"/>
        </a:p>
      </dgm:t>
    </dgm:pt>
    <dgm:pt modelId="{DBFBA89F-F671-48C3-9304-C16AF83BB22A}" type="pres">
      <dgm:prSet presAssocID="{A638968D-2251-4888-AACC-FE4B7EBFB455}" presName="parentLeftMargin" presStyleLbl="node1" presStyleIdx="0" presStyleCnt="2"/>
      <dgm:spPr/>
      <dgm:t>
        <a:bodyPr/>
        <a:lstStyle/>
        <a:p>
          <a:endParaRPr lang="ru-RU"/>
        </a:p>
      </dgm:t>
    </dgm:pt>
    <dgm:pt modelId="{A61C7203-017E-4BA7-82D5-467E09919323}" type="pres">
      <dgm:prSet presAssocID="{A638968D-2251-4888-AACC-FE4B7EBFB455}" presName="parentText" presStyleLbl="node1" presStyleIdx="1" presStyleCnt="2" custScaleX="166612" custScaleY="107173" custLinFactX="-401" custLinFactNeighborX="-100000" custLinFactNeighborY="3944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8730B02-C469-4581-A074-494EC21E8C9C}" type="pres">
      <dgm:prSet presAssocID="{A638968D-2251-4888-AACC-FE4B7EBFB455}" presName="negativeSpace" presStyleCnt="0"/>
      <dgm:spPr/>
      <dgm:t>
        <a:bodyPr/>
        <a:lstStyle/>
        <a:p>
          <a:endParaRPr lang="ru-RU"/>
        </a:p>
      </dgm:t>
    </dgm:pt>
    <dgm:pt modelId="{C3187DAC-3CFE-4518-8DE4-850517FA513E}" type="pres">
      <dgm:prSet presAssocID="{A638968D-2251-4888-AACC-FE4B7EBFB455}" presName="childText" presStyleLbl="conFg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66D4EF5-202F-4F45-9FF4-8CD4F4C60BB7}" srcId="{A824BEA0-956E-44CC-B6F9-883C9AB27984}" destId="{A638968D-2251-4888-AACC-FE4B7EBFB455}" srcOrd="1" destOrd="0" parTransId="{6AE254B6-74AD-4E93-868A-C724200C9EF3}" sibTransId="{8CCD8EB2-0E66-4211-8CBF-1CC8D6F5D4CF}"/>
    <dgm:cxn modelId="{4247638B-23C1-43E3-9952-EE5265D9ADAF}" type="presOf" srcId="{A824BEA0-956E-44CC-B6F9-883C9AB27984}" destId="{82D1816E-C244-464F-91EC-1D4685919492}" srcOrd="0" destOrd="0" presId="urn:microsoft.com/office/officeart/2005/8/layout/list1"/>
    <dgm:cxn modelId="{226FBA29-7BD6-4B06-8E38-5648AA9A0FEF}" type="presOf" srcId="{1DAA625A-DE88-4DF4-9834-A99E6D2EDF61}" destId="{69ACAB26-1B30-4815-9028-4A77775B47D7}" srcOrd="0" destOrd="0" presId="urn:microsoft.com/office/officeart/2005/8/layout/list1"/>
    <dgm:cxn modelId="{15CCC8A5-0357-48EF-9266-2A6C14FBB3EA}" type="presOf" srcId="{1DAA625A-DE88-4DF4-9834-A99E6D2EDF61}" destId="{1734970F-514C-431F-B5A6-1F8C449E9CD8}" srcOrd="1" destOrd="0" presId="urn:microsoft.com/office/officeart/2005/8/layout/list1"/>
    <dgm:cxn modelId="{4F507495-5A54-4AEE-B1A2-E2460785E50F}" type="presOf" srcId="{A638968D-2251-4888-AACC-FE4B7EBFB455}" destId="{A61C7203-017E-4BA7-82D5-467E09919323}" srcOrd="1" destOrd="0" presId="urn:microsoft.com/office/officeart/2005/8/layout/list1"/>
    <dgm:cxn modelId="{9AFCE4BF-2C8F-4EE9-A44C-8A09F68F042E}" srcId="{A824BEA0-956E-44CC-B6F9-883C9AB27984}" destId="{1DAA625A-DE88-4DF4-9834-A99E6D2EDF61}" srcOrd="0" destOrd="0" parTransId="{932123EE-6BB4-4D09-8570-51648BB21D2A}" sibTransId="{30AD64CC-14E9-4A80-91E1-499829A8E3CD}"/>
    <dgm:cxn modelId="{7F2F1E58-CD79-458F-88EF-83D0DC2E5891}" type="presOf" srcId="{A638968D-2251-4888-AACC-FE4B7EBFB455}" destId="{DBFBA89F-F671-48C3-9304-C16AF83BB22A}" srcOrd="0" destOrd="0" presId="urn:microsoft.com/office/officeart/2005/8/layout/list1"/>
    <dgm:cxn modelId="{DD37DC98-A13A-443C-B4CC-CF6982739B8A}" type="presParOf" srcId="{82D1816E-C244-464F-91EC-1D4685919492}" destId="{82ECAF0E-AF93-4314-9218-06D6F7F1FA23}" srcOrd="0" destOrd="0" presId="urn:microsoft.com/office/officeart/2005/8/layout/list1"/>
    <dgm:cxn modelId="{6D17DFFA-28E7-4F30-8E6C-811EF5921211}" type="presParOf" srcId="{82ECAF0E-AF93-4314-9218-06D6F7F1FA23}" destId="{69ACAB26-1B30-4815-9028-4A77775B47D7}" srcOrd="0" destOrd="0" presId="urn:microsoft.com/office/officeart/2005/8/layout/list1"/>
    <dgm:cxn modelId="{B56D3441-652A-480E-8E72-943A0D546C91}" type="presParOf" srcId="{82ECAF0E-AF93-4314-9218-06D6F7F1FA23}" destId="{1734970F-514C-431F-B5A6-1F8C449E9CD8}" srcOrd="1" destOrd="0" presId="urn:microsoft.com/office/officeart/2005/8/layout/list1"/>
    <dgm:cxn modelId="{CB4BCA57-BC2A-429A-B91F-7A288669B30B}" type="presParOf" srcId="{82D1816E-C244-464F-91EC-1D4685919492}" destId="{079128EF-C628-4149-9DC8-51B747B24D96}" srcOrd="1" destOrd="0" presId="urn:microsoft.com/office/officeart/2005/8/layout/list1"/>
    <dgm:cxn modelId="{EAA64D54-4740-48F0-A266-0CFE5BBEE6A5}" type="presParOf" srcId="{82D1816E-C244-464F-91EC-1D4685919492}" destId="{3B2E4068-C096-4B84-9B4D-B915B72C70ED}" srcOrd="2" destOrd="0" presId="urn:microsoft.com/office/officeart/2005/8/layout/list1"/>
    <dgm:cxn modelId="{C97E8C26-F811-4E9B-AC58-E5C5F568BE9F}" type="presParOf" srcId="{82D1816E-C244-464F-91EC-1D4685919492}" destId="{BFC16A42-CE03-4F64-B2A1-54F30984FDB7}" srcOrd="3" destOrd="0" presId="urn:microsoft.com/office/officeart/2005/8/layout/list1"/>
    <dgm:cxn modelId="{D11C748D-1628-41B5-B469-D1C122DF4C54}" type="presParOf" srcId="{82D1816E-C244-464F-91EC-1D4685919492}" destId="{FD71543F-4CC8-44B4-8318-372D16C5E963}" srcOrd="4" destOrd="0" presId="urn:microsoft.com/office/officeart/2005/8/layout/list1"/>
    <dgm:cxn modelId="{2892C011-38AB-43CC-A1F3-683044829A46}" type="presParOf" srcId="{FD71543F-4CC8-44B4-8318-372D16C5E963}" destId="{DBFBA89F-F671-48C3-9304-C16AF83BB22A}" srcOrd="0" destOrd="0" presId="urn:microsoft.com/office/officeart/2005/8/layout/list1"/>
    <dgm:cxn modelId="{61CB1A40-07DA-4165-B411-50FA13081031}" type="presParOf" srcId="{FD71543F-4CC8-44B4-8318-372D16C5E963}" destId="{A61C7203-017E-4BA7-82D5-467E09919323}" srcOrd="1" destOrd="0" presId="urn:microsoft.com/office/officeart/2005/8/layout/list1"/>
    <dgm:cxn modelId="{02FA8DA3-2A98-4207-8A6E-1CCF8BAA2059}" type="presParOf" srcId="{82D1816E-C244-464F-91EC-1D4685919492}" destId="{78730B02-C469-4581-A074-494EC21E8C9C}" srcOrd="5" destOrd="0" presId="urn:microsoft.com/office/officeart/2005/8/layout/list1"/>
    <dgm:cxn modelId="{C8A14D92-1C9D-422A-945A-A6058C59DB7A}" type="presParOf" srcId="{82D1816E-C244-464F-91EC-1D4685919492}" destId="{C3187DAC-3CFE-4518-8DE4-850517FA513E}" srcOrd="6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857294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553539"/>
          <a:ext cx="9382622" cy="19070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smtClean="0">
              <a:latin typeface="Garamond" panose="02020404030301010803" pitchFamily="18" charset="0"/>
              <a:ea typeface="Times New Roman" panose="02020603050405020304" pitchFamily="18" charset="0"/>
            </a:rPr>
            <a:t>1. Döş-ýaýjyk, akromial-ýaýjyk bogunlaryny emele getirip, olaryň bogun üstlerini, baglaýjylaryny, hereketlerini bilmeli.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93093" y="646632"/>
        <a:ext cx="9196436" cy="1720830"/>
      </dsp:txXfrm>
    </dsp:sp>
    <dsp:sp modelId="{C3187DAC-3CFE-4518-8DE4-850517FA513E}">
      <dsp:nvSpPr>
        <dsp:cNvPr id="0" name=""/>
        <dsp:cNvSpPr/>
      </dsp:nvSpPr>
      <dsp:spPr>
        <a:xfrm>
          <a:off x="0" y="3919095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3542722"/>
          <a:ext cx="9311396" cy="19298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400" b="1" kern="1200" smtClean="0">
              <a:latin typeface="Garamond" panose="02020404030301010803" pitchFamily="18" charset="0"/>
            </a:rPr>
            <a:t>2. Tirsek, bilek-goşar, orta goşar, goşar-aýa, aýa-falang, falangara bogunlarynyň bogun üstlerini, bogun şekillerini, baglaýjylaryny, hereketlerini bilmeli.</a:t>
          </a:r>
          <a:endParaRPr lang="ru-RU" sz="24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94209" y="3636931"/>
        <a:ext cx="9122978" cy="1741467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B2E4068-C096-4B84-9B4D-B915B72C70ED}">
      <dsp:nvSpPr>
        <dsp:cNvPr id="0" name=""/>
        <dsp:cNvSpPr/>
      </dsp:nvSpPr>
      <dsp:spPr>
        <a:xfrm>
          <a:off x="0" y="857294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34970F-514C-431F-B5A6-1F8C449E9CD8}">
      <dsp:nvSpPr>
        <dsp:cNvPr id="0" name=""/>
        <dsp:cNvSpPr/>
      </dsp:nvSpPr>
      <dsp:spPr>
        <a:xfrm>
          <a:off x="0" y="553539"/>
          <a:ext cx="9382622" cy="1907016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lvl="0" algn="just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200" b="1" kern="1200" dirty="0" smtClean="0">
              <a:solidFill>
                <a:schemeClr val="tx1"/>
              </a:solidFill>
              <a:latin typeface="Garamond" panose="02020404030301010803" pitchFamily="18" charset="0"/>
              <a:ea typeface="Times New Roman" panose="02020603050405020304" pitchFamily="18" charset="0"/>
            </a:rPr>
            <a:t>Egin guşaklygynyň bogunlaryny preparatlarda görkezip, şekillerini, baglaýjylaryny, hereketlerini aýdyp başarmaly.</a:t>
          </a:r>
          <a:endParaRPr lang="ru-RU" sz="2200" b="1" kern="1200" dirty="0" smtClean="0">
            <a:latin typeface="Garamond" panose="02020404030301010803" pitchFamily="18" charset="0"/>
            <a:cs typeface="Times New Roman" pitchFamily="18" charset="0"/>
          </a:endParaRPr>
        </a:p>
      </dsp:txBody>
      <dsp:txXfrm>
        <a:off x="93093" y="646632"/>
        <a:ext cx="9196436" cy="1720830"/>
      </dsp:txXfrm>
    </dsp:sp>
    <dsp:sp modelId="{C3187DAC-3CFE-4518-8DE4-850517FA513E}">
      <dsp:nvSpPr>
        <dsp:cNvPr id="0" name=""/>
        <dsp:cNvSpPr/>
      </dsp:nvSpPr>
      <dsp:spPr>
        <a:xfrm>
          <a:off x="0" y="3919095"/>
          <a:ext cx="9721079" cy="153720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chilly" dir="t"/>
        </a:scene3d>
        <a:sp3d z="12700" extrusionH="1700" prstMaterial="dkEdge">
          <a:bevelT w="25400" h="6350" prst="softRound"/>
          <a:bevelB w="0" h="0" prst="convex"/>
        </a:sp3d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61C7203-017E-4BA7-82D5-467E09919323}">
      <dsp:nvSpPr>
        <dsp:cNvPr id="0" name=""/>
        <dsp:cNvSpPr/>
      </dsp:nvSpPr>
      <dsp:spPr>
        <a:xfrm>
          <a:off x="0" y="3542722"/>
          <a:ext cx="9311396" cy="1929885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7204" tIns="0" rIns="257204" bIns="0" numCol="1" spcCol="1270" anchor="ctr" anchorCtr="0">
          <a:noAutofit/>
        </a:bodyPr>
        <a:lstStyle/>
        <a:p>
          <a:pPr marL="0" lvl="0" indent="0" algn="just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tk-TM" sz="2400" b="1" kern="1200" dirty="0" smtClean="0">
              <a:solidFill>
                <a:schemeClr val="tx1"/>
              </a:solidFill>
              <a:latin typeface="Garamond" panose="02020404030301010803" pitchFamily="18" charset="0"/>
            </a:rPr>
            <a:t>Bilek we penje süňkleriniň özara birleşmelerini atlandyryp, baglaýjylaryny görkezip, hereketlerini aýdyp başarmaly.</a:t>
          </a:r>
          <a:endParaRPr lang="ru-RU" sz="2400" b="1" kern="1200" dirty="0">
            <a:effectLst/>
            <a:latin typeface="Garamond" panose="02020404030301010803" pitchFamily="18" charset="0"/>
            <a:cs typeface="Times New Roman" panose="02020603050405020304" pitchFamily="18" charset="0"/>
          </a:endParaRPr>
        </a:p>
      </dsp:txBody>
      <dsp:txXfrm>
        <a:off x="94209" y="3636931"/>
        <a:ext cx="9122978" cy="17414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F1AFB9-4D64-480A-A6D0-96D7F27946DC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1358336-003C-4AAD-BB09-52C114890BB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25478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3CE57F-3347-40B9-9A35-BE3BF26B2770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33271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37596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696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8841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0817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940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2235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87709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03646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8064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2339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35480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19A67F-B44C-41AB-8D78-36D2DAD48977}" type="datetimeFigureOut">
              <a:rPr lang="ru-RU" smtClean="0"/>
              <a:t>22.09.2024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BB6CF-055E-4CB2-90AB-CCD36BD880A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48241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7962" y="4246074"/>
            <a:ext cx="10779671" cy="780799"/>
          </a:xfrm>
        </p:spPr>
        <p:style>
          <a:lnRef idx="0">
            <a:scrgbClr r="0" g="0" b="0"/>
          </a:lnRef>
          <a:fillRef idx="1003">
            <a:schemeClr val="lt1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r>
              <a:rPr lang="ru-RU" sz="2400" b="1" dirty="0" err="1">
                <a:latin typeface="Garamond" panose="02020404030301010803" pitchFamily="18" charset="0"/>
              </a:rPr>
              <a:t>Döş</a:t>
            </a:r>
            <a:r>
              <a:rPr lang="ru-RU" sz="2400" b="1" dirty="0">
                <a:latin typeface="Garamond" panose="02020404030301010803" pitchFamily="18" charset="0"/>
              </a:rPr>
              <a:t>- </a:t>
            </a:r>
            <a:r>
              <a:rPr lang="ru-RU" sz="2400" b="1" dirty="0" err="1">
                <a:latin typeface="Garamond" panose="02020404030301010803" pitchFamily="18" charset="0"/>
              </a:rPr>
              <a:t>ýaýjyk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akromial-ýaýjyk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we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çigin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bogunlary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olaryň</a:t>
            </a:r>
            <a:r>
              <a:rPr lang="ru-RU" sz="2400" b="1" dirty="0">
                <a:latin typeface="Garamond" panose="02020404030301010803" pitchFamily="18" charset="0"/>
              </a:rPr>
              <a:t>  </a:t>
            </a:r>
            <a:r>
              <a:rPr lang="ru-RU" sz="2400" b="1" dirty="0" err="1">
                <a:latin typeface="Garamond" panose="02020404030301010803" pitchFamily="18" charset="0"/>
              </a:rPr>
              <a:t>gurluş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 smtClean="0">
                <a:latin typeface="Garamond" panose="02020404030301010803" pitchFamily="18" charset="0"/>
              </a:rPr>
              <a:t>ayratynlyklary</a:t>
            </a:r>
            <a:r>
              <a:rPr lang="ru-RU" sz="2400" b="1" dirty="0">
                <a:latin typeface="Garamond" panose="02020404030301010803" pitchFamily="18" charset="0"/>
              </a:rPr>
              <a:t>.</a:t>
            </a:r>
            <a:r>
              <a:rPr lang="ru-RU" sz="2400" b="1" dirty="0" smtClean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Tirsek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bogny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Bilek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süňkleriniň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özara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birleşmeleri</a:t>
            </a:r>
            <a:r>
              <a:rPr lang="ru-RU" sz="2400" b="1" dirty="0">
                <a:latin typeface="Garamond" panose="02020404030301010803" pitchFamily="18" charset="0"/>
              </a:rPr>
              <a:t>. </a:t>
            </a:r>
            <a:r>
              <a:rPr lang="ru-RU" sz="2400" b="1" dirty="0" err="1">
                <a:latin typeface="Garamond" panose="02020404030301010803" pitchFamily="18" charset="0"/>
              </a:rPr>
              <a:t>Penje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süňkleriniň</a:t>
            </a:r>
            <a:r>
              <a:rPr lang="ru-RU" sz="2400" b="1" dirty="0">
                <a:latin typeface="Garamond" panose="02020404030301010803" pitchFamily="18" charset="0"/>
              </a:rPr>
              <a:t>  </a:t>
            </a:r>
            <a:r>
              <a:rPr lang="ru-RU" sz="2400" b="1" dirty="0" err="1">
                <a:latin typeface="Garamond" panose="02020404030301010803" pitchFamily="18" charset="0"/>
              </a:rPr>
              <a:t>birleşmeleri</a:t>
            </a:r>
            <a:r>
              <a:rPr lang="ru-RU" sz="2400" b="1" dirty="0">
                <a:latin typeface="Garamond" panose="02020404030301010803" pitchFamily="18" charset="0"/>
              </a:rPr>
              <a:t>, </a:t>
            </a:r>
            <a:r>
              <a:rPr lang="ru-RU" sz="2400" b="1" dirty="0" err="1">
                <a:latin typeface="Garamond" panose="02020404030301010803" pitchFamily="18" charset="0"/>
              </a:rPr>
              <a:t>olaryň</a:t>
            </a:r>
            <a:r>
              <a:rPr lang="ru-RU" sz="2400" b="1" dirty="0"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latin typeface="Garamond" panose="02020404030301010803" pitchFamily="18" charset="0"/>
              </a:rPr>
              <a:t>gurluşy</a:t>
            </a:r>
            <a:r>
              <a:rPr lang="ru-RU" sz="2400" b="1" dirty="0">
                <a:latin typeface="Garamond" panose="02020404030301010803" pitchFamily="18" charset="0"/>
              </a:rPr>
              <a:t>.</a:t>
            </a:r>
            <a:endParaRPr lang="tk-TM" sz="2400" b="1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0" y="68433"/>
            <a:ext cx="12187600" cy="30963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5390" y="6221558"/>
            <a:ext cx="2361344" cy="633569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1600" b="1" dirty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 dersi  </a:t>
            </a:r>
            <a:endParaRPr lang="ru-RU" sz="16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348746" y="5804572"/>
            <a:ext cx="4626908" cy="1053428"/>
          </a:xfrm>
          <a:prstGeom prst="rect">
            <a:avLst/>
          </a:prstGeom>
        </p:spPr>
        <p:style>
          <a:lnRef idx="1">
            <a:schemeClr val="dk1"/>
          </a:lnRef>
          <a:fillRef idx="1002">
            <a:schemeClr val="dk2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lIns="129050" tIns="64526" rIns="129050" bIns="64526">
            <a:spAutoFit/>
          </a:bodyPr>
          <a:lstStyle/>
          <a:p>
            <a:pPr algn="ctr" defTabSz="1290806" fontAlgn="base">
              <a:spcBef>
                <a:spcPct val="0"/>
              </a:spcBef>
              <a:spcAft>
                <a:spcPct val="0"/>
              </a:spcAft>
            </a:pPr>
            <a:r>
              <a:rPr lang="tk-TM" sz="2000" dirty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Adam anatomiýasy, topografik  anatomiýa we operatiw hirurgiýa  kafedrasynyň  mugallymy  </a:t>
            </a:r>
            <a:r>
              <a:rPr lang="tk-TM" sz="2000" dirty="0" smtClean="0">
                <a:ln w="0"/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Y.B.Abdyýew</a:t>
            </a:r>
            <a:endParaRPr lang="ru-RU" sz="2000" dirty="0">
              <a:ln w="0"/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" name="Группа 11"/>
          <p:cNvGrpSpPr/>
          <p:nvPr/>
        </p:nvGrpSpPr>
        <p:grpSpPr>
          <a:xfrm>
            <a:off x="108263" y="68433"/>
            <a:ext cx="12030615" cy="1120321"/>
            <a:chOff x="321931" y="-84763"/>
            <a:chExt cx="12015286" cy="1120321"/>
          </a:xfrm>
        </p:grpSpPr>
        <p:pic>
          <p:nvPicPr>
            <p:cNvPr id="13" name="Рисунок 12"/>
            <p:cNvPicPr/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70746" y="231698"/>
              <a:ext cx="966471" cy="803860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  <p:sp>
          <p:nvSpPr>
            <p:cNvPr id="14" name="Прямоугольник 13"/>
            <p:cNvSpPr/>
            <p:nvPr/>
          </p:nvSpPr>
          <p:spPr>
            <a:xfrm>
              <a:off x="601694" y="-84763"/>
              <a:ext cx="11045159" cy="3692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defTabSz="1290806" fontAlgn="base">
                <a:spcBef>
                  <a:spcPct val="0"/>
                </a:spcBef>
                <a:spcAft>
                  <a:spcPct val="0"/>
                </a:spcAft>
              </a:pP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MYRAT GARRYÝEW ADYNDAKY TÜRKMENISTANYŇ DÖWLET LUKMANÇYLYK </a:t>
              </a:r>
              <a:r>
                <a:rPr lang="tk-TM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U</a:t>
              </a:r>
              <a:r>
                <a:rPr lang="ru-RU" b="1" dirty="0">
                  <a:solidFill>
                    <a:srgbClr val="002060"/>
                  </a:solidFill>
                  <a:latin typeface="Times New Roman" panose="02020603050405020304" pitchFamily="18" charset="0"/>
                  <a:ea typeface="Times New Roman" panose="02020603050405020304" pitchFamily="18" charset="0"/>
                </a:rPr>
                <a:t>NIWERSITETI</a:t>
              </a:r>
              <a:endParaRPr lang="ru-RU" dirty="0">
                <a:solidFill>
                  <a:srgbClr val="002060"/>
                </a:solidFill>
                <a:latin typeface="Arial" charset="0"/>
              </a:endParaRPr>
            </a:p>
          </p:txBody>
        </p:sp>
        <p:pic>
          <p:nvPicPr>
            <p:cNvPr id="15" name="Рисунок 14"/>
            <p:cNvPicPr/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1931" y="362226"/>
              <a:ext cx="682512" cy="640846"/>
            </a:xfrm>
            <a:prstGeom prst="rect">
              <a:avLst/>
            </a:prstGeom>
            <a:ln>
              <a:noFill/>
            </a:ln>
            <a:effectLst>
              <a:outerShdw blurRad="292100" dist="139700" dir="2700000" algn="tl" rotWithShape="0">
                <a:srgbClr val="333333">
                  <a:alpha val="65000"/>
                </a:srgbClr>
              </a:outerShdw>
            </a:effectLst>
          </p:spPr>
        </p:pic>
      </p:grpSp>
    </p:spTree>
    <p:extLst>
      <p:ext uri="{BB962C8B-B14F-4D97-AF65-F5344CB8AC3E}">
        <p14:creationId xmlns:p14="http://schemas.microsoft.com/office/powerpoint/2010/main" val="424536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537176472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700717" y="81499"/>
            <a:ext cx="632346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Talybyň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maglumatlary</a:t>
            </a:r>
            <a:r>
              <a:rPr lang="ru-RU" sz="3600" b="1" dirty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</a:p>
        </p:txBody>
      </p:sp>
    </p:spTree>
    <p:extLst>
      <p:ext uri="{BB962C8B-B14F-4D97-AF65-F5344CB8AC3E}">
        <p14:creationId xmlns:p14="http://schemas.microsoft.com/office/powerpoint/2010/main" val="3949939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532075370"/>
              </p:ext>
            </p:extLst>
          </p:nvPr>
        </p:nvGraphicFramePr>
        <p:xfrm>
          <a:off x="335361" y="908720"/>
          <a:ext cx="9721079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3547105" y="81499"/>
            <a:ext cx="4630691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Talyp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başaryp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ru-RU" sz="3600" b="1" dirty="0" err="1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bilmeli</a:t>
            </a:r>
            <a:r>
              <a:rPr lang="ru-RU" sz="3600" b="1" dirty="0" smtClean="0">
                <a:ln w="0"/>
                <a:latin typeface="Garamond" panose="02020404030301010803" pitchFamily="18" charset="0"/>
                <a:cs typeface="Times New Roman" panose="02020603050405020304" pitchFamily="18" charset="0"/>
              </a:rPr>
              <a:t>:</a:t>
            </a:r>
            <a:endParaRPr lang="ru-RU" sz="3600" b="1" dirty="0">
              <a:ln w="0"/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7527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01" t="11353" r="8378" b="54455"/>
          <a:stretch/>
        </p:blipFill>
        <p:spPr>
          <a:xfrm>
            <a:off x="334978" y="289711"/>
            <a:ext cx="6171036" cy="35127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330115" y="289711"/>
            <a:ext cx="4299910" cy="62275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Döş-ýaýjyk bogny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92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85" t="7406" r="6125" b="56402"/>
          <a:stretch/>
        </p:blipFill>
        <p:spPr>
          <a:xfrm>
            <a:off x="203986" y="270388"/>
            <a:ext cx="7261170" cy="43655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758740" y="270388"/>
            <a:ext cx="4299910" cy="62275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Çigin bogny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494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55" t="50692" r="8398" b="14324"/>
          <a:stretch/>
        </p:blipFill>
        <p:spPr>
          <a:xfrm>
            <a:off x="362138" y="226336"/>
            <a:ext cx="7849355" cy="454165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614990" y="5185288"/>
            <a:ext cx="4299910" cy="62275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Çigin bogny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4381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41" t="50139" r="5363" b="14028"/>
          <a:stretch/>
        </p:blipFill>
        <p:spPr>
          <a:xfrm>
            <a:off x="409574" y="371474"/>
            <a:ext cx="6953803" cy="41243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" name="TextBox 2"/>
          <p:cNvSpPr txBox="1"/>
          <p:nvPr/>
        </p:nvSpPr>
        <p:spPr>
          <a:xfrm>
            <a:off x="7758740" y="270388"/>
            <a:ext cx="4299910" cy="111519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Tirsek bogny</a:t>
            </a:r>
            <a:endParaRPr lang="tk-TM" sz="3200" b="1" dirty="0" smtClean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(arti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culatio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cubiti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587496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4" t="6944" r="2584" b="54722"/>
          <a:stretch/>
        </p:blipFill>
        <p:spPr>
          <a:xfrm>
            <a:off x="4867274" y="161238"/>
            <a:ext cx="7115175" cy="42784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05" t="11388" r="9127" b="20000"/>
          <a:stretch/>
        </p:blipFill>
        <p:spPr>
          <a:xfrm>
            <a:off x="219075" y="161238"/>
            <a:ext cx="2767625" cy="525848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3458830" y="4703843"/>
            <a:ext cx="4299910" cy="111519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Tirsek bogny</a:t>
            </a:r>
            <a:endParaRPr lang="tk-TM" sz="3200" b="1" dirty="0" smtClean="0">
              <a:solidFill>
                <a:schemeClr val="bg1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(arti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culatio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cubiti</a:t>
            </a:r>
            <a:r>
              <a:rPr lang="en-US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)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343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2" t="7638" r="9928" b="39028"/>
          <a:stretch/>
        </p:blipFill>
        <p:spPr>
          <a:xfrm>
            <a:off x="400049" y="266699"/>
            <a:ext cx="6667501" cy="61993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TextBox 3"/>
          <p:cNvSpPr txBox="1"/>
          <p:nvPr/>
        </p:nvSpPr>
        <p:spPr>
          <a:xfrm>
            <a:off x="7758740" y="270388"/>
            <a:ext cx="4299910" cy="111519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Penje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süňkleriniň birleşmeleri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37377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20" t="12222" r="7346" b="17083"/>
          <a:stretch/>
        </p:blipFill>
        <p:spPr>
          <a:xfrm>
            <a:off x="266700" y="209550"/>
            <a:ext cx="3943350" cy="4848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24" t="12361" r="10711" b="17361"/>
          <a:stretch/>
        </p:blipFill>
        <p:spPr>
          <a:xfrm>
            <a:off x="4571999" y="219074"/>
            <a:ext cx="3848101" cy="481965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472115" y="5337688"/>
            <a:ext cx="4299910" cy="1115197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en-US" sz="3200" b="1" dirty="0" err="1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Penje</a:t>
            </a:r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süňkleriniň birleşmeleri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1936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359C44B-169B-4FA2-9BF3-7003779D69E3}"/>
              </a:ext>
            </a:extLst>
          </p:cNvPr>
          <p:cNvSpPr txBox="1">
            <a:spLocks/>
          </p:cNvSpPr>
          <p:nvPr/>
        </p:nvSpPr>
        <p:spPr>
          <a:xfrm>
            <a:off x="279489" y="1352550"/>
            <a:ext cx="11550561" cy="4562914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1.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guşaklygynyň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bogunlary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,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gapyrga-ýaýjyk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akromial-ýaýjyk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döş-gapyrga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akromial-ýaýjyk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2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Döş-ýaýjyk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bogun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üstleri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ýaýjygyň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döş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ujy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pilçäniň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akromionyň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üsti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ýaýjygyň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döş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ujy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döş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süňküniň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ýaýjyk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gädigi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pilçäniň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oýy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ýaýjygyň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akromial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ujy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169804" y="270388"/>
            <a:ext cx="4299910" cy="622755"/>
          </a:xfrm>
          <a:prstGeom prst="rect">
            <a:avLst/>
          </a:prstGeom>
        </p:spPr>
        <p:style>
          <a:lnRef idx="1">
            <a:schemeClr val="accent3"/>
          </a:lnRef>
          <a:fillRef idx="1002">
            <a:schemeClr val="dk2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129050" tIns="64526" rIns="129050" bIns="64526" rtlCol="0">
            <a:spAutoFit/>
          </a:bodyPr>
          <a:lstStyle/>
          <a:p>
            <a:pPr algn="ctr" defTabSz="645403"/>
            <a:r>
              <a:rPr lang="tk-TM" sz="3200" b="1" dirty="0" smtClean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Test</a:t>
            </a:r>
            <a:endParaRPr lang="ru-RU" sz="3200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6339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359C44B-169B-4FA2-9BF3-7003779D69E3}"/>
              </a:ext>
            </a:extLst>
          </p:cNvPr>
          <p:cNvSpPr txBox="1">
            <a:spLocks/>
          </p:cNvSpPr>
          <p:nvPr/>
        </p:nvSpPr>
        <p:spPr>
          <a:xfrm>
            <a:off x="409575" y="464235"/>
            <a:ext cx="11401425" cy="59084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3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Döş-ýaýjyk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öňki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yzky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döş-ýaýjyk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gapyrga-ýaýjyk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ýaýjygara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döş-gapyrga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gapyrga-ýaýjyk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öňki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yzky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örtüji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perdeler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baglaýjysy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4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Akromial-ýaýjyk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bogun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üstleri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a)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ýaýjygyň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döş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ujy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pilçäniň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akromionynyň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üsti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ýaýjygyň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akromial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ujy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pilçäniň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akromionynyň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üsti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süňküniň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gädigi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ýaýjygyň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akromial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ujy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656986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359C44B-169B-4FA2-9BF3-7003779D69E3}"/>
              </a:ext>
            </a:extLst>
          </p:cNvPr>
          <p:cNvSpPr txBox="1">
            <a:spLocks/>
          </p:cNvSpPr>
          <p:nvPr/>
        </p:nvSpPr>
        <p:spPr>
          <a:xfrm>
            <a:off x="476250" y="464235"/>
            <a:ext cx="11172825" cy="5908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5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Akromial-ýaýjyk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akromial-ýaýjyk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çüňk-ýaýjyk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çüňk-akromial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ýokarky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aşaky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kese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pilçe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b)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çüňk-akromial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ýokarky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aşaky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kese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pilçe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ç)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akromial-ýaýjyk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çüňk-ýaýjyk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 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6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bogun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üstleri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piçäniň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gädigi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kellejigi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pilçe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çöketligi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süňküniň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kellejigi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pilçe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çöketligi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süňküniň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ýumrylary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84487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359C44B-169B-4FA2-9BF3-7003779D69E3}"/>
              </a:ext>
            </a:extLst>
          </p:cNvPr>
          <p:cNvSpPr txBox="1">
            <a:spLocks/>
          </p:cNvSpPr>
          <p:nvPr/>
        </p:nvSpPr>
        <p:spPr>
          <a:xfrm>
            <a:off x="466725" y="464235"/>
            <a:ext cx="11325225" cy="5908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7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hereketleri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egmek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ýazmak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daşlaşdyrmak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ýakynlaşdyrmak,aýlamak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töwerekleýin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hereket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b)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egmek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ýazmak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daşlaşdyrmak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ýakynlaşdyrmak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aýlamak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töwerekleýin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hereket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	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8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a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döş-ýaýjyk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akromial-ýaýjyk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çüňk-akromial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döş-gapyrga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çüňk-egin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.*</a:t>
            </a:r>
          </a:p>
        </p:txBody>
      </p:sp>
    </p:spTree>
    <p:extLst>
      <p:ext uri="{BB962C8B-B14F-4D97-AF65-F5344CB8AC3E}">
        <p14:creationId xmlns:p14="http://schemas.microsoft.com/office/powerpoint/2010/main" val="3155175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>
            <a:extLst>
              <a:ext uri="{FF2B5EF4-FFF2-40B4-BE49-F238E27FC236}">
                <a16:creationId xmlns="" xmlns:a16="http://schemas.microsoft.com/office/drawing/2014/main" id="{3359C44B-169B-4FA2-9BF3-7003779D69E3}"/>
              </a:ext>
            </a:extLst>
          </p:cNvPr>
          <p:cNvSpPr txBox="1">
            <a:spLocks/>
          </p:cNvSpPr>
          <p:nvPr/>
        </p:nvSpPr>
        <p:spPr>
          <a:xfrm>
            <a:off x="438150" y="464235"/>
            <a:ext cx="11334750" cy="5908429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9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Tirsek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emele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getirýän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bogunlar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a)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egin-bilek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egin-tirsek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proksimal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bilek-tirsek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b)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egin-bilek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egin-tirsek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proksimal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distal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bilek-tirsek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bogunlary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</a:p>
          <a:p>
            <a:pPr marL="0" indent="0" algn="just">
              <a:buNone/>
            </a:pP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10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 </a:t>
            </a:r>
            <a:r>
              <a:rPr lang="ru-RU" sz="2400" b="1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Tirsek</a:t>
            </a:r>
            <a:r>
              <a:rPr lang="ru-RU" sz="2400" b="1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bognunyň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b="1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b="1" dirty="0">
                <a:solidFill>
                  <a:srgbClr val="0070C0"/>
                </a:solidFill>
                <a:latin typeface="Garamond" panose="02020404030301010803" pitchFamily="18" charset="0"/>
              </a:rPr>
              <a:t>: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  <a:p>
            <a:pPr marL="0" indent="0" algn="just">
              <a:buNone/>
            </a:pP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a) </a:t>
            </a:r>
            <a:r>
              <a:rPr lang="tk-TM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üňk-egin,bilek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tirsek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sowa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b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bilek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we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tirsek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sowa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,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bilegiň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halka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görnüşli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baglaýjylary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;*</a:t>
            </a:r>
          </a:p>
          <a:p>
            <a:pPr marL="0" indent="0" algn="just">
              <a:buNone/>
            </a:pP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ç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) </a:t>
            </a:r>
            <a:r>
              <a:rPr lang="ru-RU" sz="2400" dirty="0" err="1" smtClean="0">
                <a:solidFill>
                  <a:srgbClr val="0070C0"/>
                </a:solidFill>
                <a:latin typeface="Garamond" panose="02020404030301010803" pitchFamily="18" charset="0"/>
              </a:rPr>
              <a:t>bilegiň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halka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görnüşli</a:t>
            </a:r>
            <a:r>
              <a:rPr lang="ru-RU" sz="2400" dirty="0">
                <a:solidFill>
                  <a:srgbClr val="0070C0"/>
                </a:solidFill>
                <a:latin typeface="Garamond" panose="02020404030301010803" pitchFamily="18" charset="0"/>
              </a:rPr>
              <a:t> </a:t>
            </a:r>
            <a:r>
              <a:rPr lang="ru-RU" sz="2400" dirty="0" err="1">
                <a:solidFill>
                  <a:srgbClr val="0070C0"/>
                </a:solidFill>
                <a:latin typeface="Garamond" panose="02020404030301010803" pitchFamily="18" charset="0"/>
              </a:rPr>
              <a:t>baglaýjysy</a:t>
            </a:r>
            <a:r>
              <a:rPr lang="ru-RU" sz="2400" dirty="0" smtClean="0">
                <a:solidFill>
                  <a:srgbClr val="0070C0"/>
                </a:solidFill>
                <a:latin typeface="Garamond" panose="02020404030301010803" pitchFamily="18" charset="0"/>
              </a:rPr>
              <a:t>.</a:t>
            </a:r>
            <a:endParaRPr lang="ru-RU" sz="2400" dirty="0">
              <a:solidFill>
                <a:srgbClr val="0070C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0575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83954" y="149672"/>
            <a:ext cx="11733060" cy="6190449"/>
          </a:xfr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55000" lnSpcReduction="20000"/>
          </a:bodyPr>
          <a:lstStyle/>
          <a:p>
            <a:pPr algn="just">
              <a:lnSpc>
                <a:spcPct val="170000"/>
              </a:lnSpc>
            </a:pP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Ulanylan</a:t>
            </a:r>
            <a:r>
              <a:rPr lang="ru-RU" b="1" dirty="0">
                <a:solidFill>
                  <a:srgbClr val="FF0000"/>
                </a:solidFill>
                <a:latin typeface="Garamond" panose="02020404030301010803" pitchFamily="18" charset="0"/>
              </a:rPr>
              <a:t> </a:t>
            </a:r>
            <a:r>
              <a:rPr lang="ru-RU" b="1" dirty="0" err="1">
                <a:solidFill>
                  <a:srgbClr val="FF0000"/>
                </a:solidFill>
                <a:latin typeface="Garamond" panose="02020404030301010803" pitchFamily="18" charset="0"/>
              </a:rPr>
              <a:t>edebiýatlar</a:t>
            </a:r>
            <a:r>
              <a:rPr lang="tk-TM" b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: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 smtClean="0">
                <a:latin typeface="Garamond" panose="02020404030301010803" pitchFamily="18" charset="0"/>
              </a:rPr>
              <a:t>Serdar Berdimuhamedow. Ýaşlar-Watanyň daýanjy – Aşgabat: Türkmen Döwlet neşirýat gullugy, 2023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tk-TM" dirty="0">
                <a:latin typeface="Garamond" panose="02020404030301010803" pitchFamily="18" charset="0"/>
              </a:rPr>
              <a:t>Serdar Berdimuhamedow. </a:t>
            </a:r>
            <a:r>
              <a:rPr lang="tk-TM" dirty="0" smtClean="0">
                <a:latin typeface="Garamond" panose="02020404030301010803" pitchFamily="18" charset="0"/>
              </a:rPr>
              <a:t>Änew – müňýyllyklardan gözbaş alýan medeniýet – </a:t>
            </a:r>
            <a:r>
              <a:rPr lang="tk-TM" dirty="0">
                <a:latin typeface="Garamond" panose="02020404030301010803" pitchFamily="18" charset="0"/>
              </a:rPr>
              <a:t>Aşgabat: Türkmen Döwlet neşirýat gullugy, </a:t>
            </a:r>
            <a:r>
              <a:rPr lang="tk-TM" dirty="0" smtClean="0">
                <a:latin typeface="Garamond" panose="02020404030301010803" pitchFamily="18" charset="0"/>
              </a:rPr>
              <a:t>2024</a:t>
            </a:r>
            <a:endParaRPr lang="tk-TM" dirty="0">
              <a:latin typeface="Garamond" panose="02020404030301010803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Berdimuhammedow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G.M  </a:t>
            </a:r>
            <a:r>
              <a:rPr lang="ru-RU" dirty="0" err="1">
                <a:latin typeface="Garamond" panose="02020404030301010803" pitchFamily="18" charset="0"/>
              </a:rPr>
              <a:t>we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baş.Medisina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rusça-latynça</a:t>
            </a:r>
            <a:r>
              <a:rPr lang="ru-RU" dirty="0">
                <a:latin typeface="Garamond" panose="02020404030301010803" pitchFamily="18" charset="0"/>
              </a:rPr>
              <a:t>- </a:t>
            </a:r>
            <a:r>
              <a:rPr lang="ru-RU" dirty="0" err="1">
                <a:latin typeface="Garamond" panose="02020404030301010803" pitchFamily="18" charset="0"/>
              </a:rPr>
              <a:t>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smtClean="0">
                <a:latin typeface="Garamond" panose="02020404030301010803" pitchFamily="18" charset="0"/>
              </a:rPr>
              <a:t>sözlügi,Aşgabat-2000ý.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Gullyýewa.A.M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Adam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anatomiýasy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en-US" dirty="0">
                <a:latin typeface="Garamond" panose="02020404030301010803" pitchFamily="18" charset="0"/>
              </a:rPr>
              <a:t>I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kitaby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Aşgabat</a:t>
            </a:r>
            <a:r>
              <a:rPr lang="ru-RU" dirty="0">
                <a:latin typeface="Garamond" panose="02020404030301010803" pitchFamily="18" charset="0"/>
              </a:rPr>
              <a:t>- 2010ý.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Haidowa.R.P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Atajanowa.G.D</a:t>
            </a:r>
            <a:r>
              <a:rPr lang="ru-RU" dirty="0">
                <a:latin typeface="Garamond" panose="02020404030301010803" pitchFamily="18" charset="0"/>
              </a:rPr>
              <a:t>. </a:t>
            </a:r>
            <a:r>
              <a:rPr lang="ru-RU" dirty="0" err="1">
                <a:latin typeface="Garamond" panose="02020404030301010803" pitchFamily="18" charset="0"/>
              </a:rPr>
              <a:t>Osteologiýa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okuw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gollanmasy</a:t>
            </a:r>
            <a:r>
              <a:rPr lang="ru-RU" dirty="0">
                <a:latin typeface="Garamond" panose="02020404030301010803" pitchFamily="18" charset="0"/>
              </a:rPr>
              <a:t>, Aşgabat-2019ý.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Hudaýberdiýew.J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Anatomiýa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terminleriniň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latynça-rusça-türkmençe</a:t>
            </a:r>
            <a:r>
              <a:rPr lang="ru-RU" dirty="0">
                <a:latin typeface="Garamond" panose="02020404030301010803" pitchFamily="18" charset="0"/>
              </a:rPr>
              <a:t> </a:t>
            </a:r>
            <a:r>
              <a:rPr lang="ru-RU" dirty="0" err="1">
                <a:latin typeface="Garamond" panose="02020404030301010803" pitchFamily="18" charset="0"/>
              </a:rPr>
              <a:t>sözlügi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smtClean="0">
                <a:latin typeface="Garamond" panose="02020404030301010803" pitchFamily="18" charset="0"/>
              </a:rPr>
              <a:t>Aşgabat-1974ý.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Худайбердыев.Д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Методическое пособие по возрастной остеологии артрологии синдесмологии и миологии Ашгабад-1981г. </a:t>
            </a: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Синельников.Р.Д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Атлас Анатомии человека, </a:t>
            </a:r>
            <a:r>
              <a:rPr lang="en-US" dirty="0">
                <a:latin typeface="Garamond" panose="02020404030301010803" pitchFamily="18" charset="0"/>
              </a:rPr>
              <a:t>I</a:t>
            </a:r>
            <a:r>
              <a:rPr lang="ru-RU" dirty="0">
                <a:latin typeface="Garamond" panose="02020404030301010803" pitchFamily="18" charset="0"/>
              </a:rPr>
              <a:t> Том, М. 2016г.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Сапин.М.Р</a:t>
            </a:r>
            <a:r>
              <a:rPr lang="ru-RU" dirty="0">
                <a:latin typeface="Garamond" panose="02020404030301010803" pitchFamily="18" charset="0"/>
              </a:rPr>
              <a:t>. и соавторы Анатомия человека М. 2004г.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Привес.М.Г</a:t>
            </a:r>
            <a:r>
              <a:rPr lang="ru-RU" dirty="0" smtClean="0">
                <a:latin typeface="Garamond" panose="02020404030301010803" pitchFamily="18" charset="0"/>
              </a:rPr>
              <a:t> </a:t>
            </a:r>
            <a:r>
              <a:rPr lang="ru-RU" dirty="0">
                <a:latin typeface="Garamond" panose="02020404030301010803" pitchFamily="18" charset="0"/>
              </a:rPr>
              <a:t>Анатомия человека, М. 1985г.</a:t>
            </a:r>
          </a:p>
          <a:p>
            <a:pPr marL="623888" marR="178376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dirty="0" err="1" smtClean="0">
                <a:latin typeface="Garamond" panose="02020404030301010803" pitchFamily="18" charset="0"/>
              </a:rPr>
              <a:t>Михайлов.С.С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Чукбар.А.В</a:t>
            </a:r>
            <a:r>
              <a:rPr lang="ru-RU" dirty="0">
                <a:latin typeface="Garamond" panose="02020404030301010803" pitchFamily="18" charset="0"/>
              </a:rPr>
              <a:t>, </a:t>
            </a:r>
            <a:r>
              <a:rPr lang="ru-RU" dirty="0" err="1">
                <a:latin typeface="Garamond" panose="02020404030301010803" pitchFamily="18" charset="0"/>
              </a:rPr>
              <a:t>Цыбулькин.А.Г</a:t>
            </a:r>
            <a:r>
              <a:rPr lang="ru-RU" dirty="0">
                <a:latin typeface="Garamond" panose="02020404030301010803" pitchFamily="18" charset="0"/>
              </a:rPr>
              <a:t> Анатомия человека пятое издание I Том М. 2013г.</a:t>
            </a:r>
            <a:endParaRPr lang="ru-RU" dirty="0">
              <a:latin typeface="Garamond" panose="02020404030301010803" pitchFamily="18" charset="0"/>
              <a:ea typeface="Times New Roman" panose="02020603050405020304" pitchFamily="18" charset="0"/>
            </a:endParaRPr>
          </a:p>
          <a:p>
            <a:pPr marL="623888" indent="-514196" algn="just">
              <a:lnSpc>
                <a:spcPct val="170000"/>
              </a:lnSpc>
              <a:buFont typeface="+mj-lt"/>
              <a:buAutoNum type="arabicPeriod"/>
            </a:pPr>
            <a:r>
              <a:rPr lang="ru-RU" altLang="ru-RU" dirty="0" err="1" smtClean="0">
                <a:latin typeface="Garamond" panose="02020404030301010803" pitchFamily="18" charset="0"/>
                <a:ea typeface="Times New Roman" panose="02020603050405020304" pitchFamily="18" charset="0"/>
              </a:rPr>
              <a:t>Myradowa.M.S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Gulyýewa.T.H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Tokgaýew.N.T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Adam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fiziologiýasy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okuw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 </a:t>
            </a:r>
            <a:r>
              <a:rPr lang="ru-RU" altLang="ru-RU" dirty="0" err="1">
                <a:latin typeface="Garamond" panose="02020404030301010803" pitchFamily="18" charset="0"/>
                <a:ea typeface="Times New Roman" panose="02020603050405020304" pitchFamily="18" charset="0"/>
              </a:rPr>
              <a:t>kitaby</a:t>
            </a:r>
            <a:r>
              <a:rPr lang="ru-RU" altLang="ru-RU" dirty="0">
                <a:latin typeface="Garamond" panose="02020404030301010803" pitchFamily="18" charset="0"/>
                <a:ea typeface="Times New Roman" panose="02020603050405020304" pitchFamily="18" charset="0"/>
              </a:rPr>
              <a:t>, Aşgabat-2005ý</a:t>
            </a:r>
            <a:r>
              <a:rPr lang="ru-RU" altLang="ru-RU" dirty="0">
                <a:latin typeface="Garamond" panose="02020404030301010803" pitchFamily="18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51042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728" y="2781164"/>
            <a:ext cx="12094545" cy="73356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109692" indent="0" algn="ctr">
              <a:buNone/>
            </a:pPr>
            <a:r>
              <a:rPr lang="tk-TM" sz="4000" b="1" i="1" dirty="0" smtClean="0">
                <a:solidFill>
                  <a:srgbClr val="FF0000"/>
                </a:solidFill>
                <a:latin typeface="Garamond" panose="02020404030301010803" pitchFamily="18" charset="0"/>
              </a:rPr>
              <a:t>Diňläniňiz </a:t>
            </a:r>
            <a:r>
              <a:rPr lang="tk-TM" sz="4000" b="1" i="1" dirty="0">
                <a:solidFill>
                  <a:srgbClr val="FF0000"/>
                </a:solidFill>
                <a:latin typeface="Garamond" panose="02020404030301010803" pitchFamily="18" charset="0"/>
              </a:rPr>
              <a:t>üçin köp sagboluň!</a:t>
            </a:r>
            <a:endParaRPr lang="ru-RU" sz="4000" b="1" i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1258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</TotalTime>
  <Words>510</Words>
  <Application>Microsoft Office PowerPoint</Application>
  <PresentationFormat>Произвольный</PresentationFormat>
  <Paragraphs>80</Paragraphs>
  <Slides>17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Döş- ýaýjyk, akromial-ýaýjyk we çigin bogunlary, olaryň  gurluş ayratynlyklary. Tirsek bogny. Bilek süňkleriniň özara birleşmeleri. Penje süňkleriniň  birleşmeleri, olaryň gurluşy.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Döş- ýaýjyk, akromial-ýaýjyk we çigin bogunlary, olaryň  gurluş ayratynlyklary. Tirsek bogny. Bilek süňkleriniň özara birleşmeleri. Penje süňkleriniň  birleşmeleri, olaryň gurluşy.</dc:title>
  <dc:creator>admin</dc:creator>
  <cp:lastModifiedBy>user</cp:lastModifiedBy>
  <cp:revision>6</cp:revision>
  <dcterms:created xsi:type="dcterms:W3CDTF">2024-09-17T07:12:07Z</dcterms:created>
  <dcterms:modified xsi:type="dcterms:W3CDTF">2024-09-22T09:23:45Z</dcterms:modified>
</cp:coreProperties>
</file>